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4" r:id="rId1"/>
  </p:sldMasterIdLst>
  <p:notesMasterIdLst>
    <p:notesMasterId r:id="rId10"/>
  </p:notesMasterIdLst>
  <p:sldIdLst>
    <p:sldId id="256" r:id="rId2"/>
    <p:sldId id="258" r:id="rId3"/>
    <p:sldId id="273" r:id="rId4"/>
    <p:sldId id="276" r:id="rId5"/>
    <p:sldId id="277" r:id="rId6"/>
    <p:sldId id="275" r:id="rId7"/>
    <p:sldId id="260" r:id="rId8"/>
    <p:sldId id="27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6" autoAdjust="0"/>
    <p:restoredTop sz="95545"/>
  </p:normalViewPr>
  <p:slideViewPr>
    <p:cSldViewPr snapToGrid="0">
      <p:cViewPr>
        <p:scale>
          <a:sx n="113" d="100"/>
          <a:sy n="113" d="100"/>
        </p:scale>
        <p:origin x="64" y="-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84550-A415-4729-91EB-A0ABD59D2C4A}" type="datetimeFigureOut">
              <a:rPr lang="en-US"/>
              <a:t>3/28/22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39C08-CA5D-4039-AC1B-F7EE6733BB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39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39C08-CA5D-4039-AC1B-F7EE6733BBAD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68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39C08-CA5D-4039-AC1B-F7EE6733BBAD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47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39C08-CA5D-4039-AC1B-F7EE6733BBAD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0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39C08-CA5D-4039-AC1B-F7EE6733BB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40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entury Gothic"/>
              <a:cs typeface="Arial"/>
            </a:endParaRPr>
          </a:p>
          <a:p>
            <a:endParaRPr lang="en-US">
              <a:latin typeface="Century Gothic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39C08-CA5D-4039-AC1B-F7EE6733BBAD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74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39C08-CA5D-4039-AC1B-F7EE6733BBAD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5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14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255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3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06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04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05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69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3/28/22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19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0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29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yy0HqtsUcQ" TargetMode="External"/><Relationship Id="rId4" Type="http://schemas.openxmlformats.org/officeDocument/2006/relationships/hyperlink" Target="http://www.facebook.com/NFTOSkydivingTeam" TargetMode="External"/><Relationship Id="rId5" Type="http://schemas.openxmlformats.org/officeDocument/2006/relationships/hyperlink" Target="http://www.instagram.com/nfto_skydiving_team" TargetMode="External"/><Relationship Id="rId6" Type="http://schemas.openxmlformats.org/officeDocument/2006/relationships/hyperlink" Target="http://www.twitter.com/NFTOSkydiving" TargetMode="External"/><Relationship Id="rId7" Type="http://schemas.openxmlformats.org/officeDocument/2006/relationships/image" Target="../media/image6.jpeg"/><Relationship Id="rId8" Type="http://schemas.microsoft.com/office/2007/relationships/hdphoto" Target="../media/hdphoto1.wdp"/><Relationship Id="rId9" Type="http://schemas.openxmlformats.org/officeDocument/2006/relationships/image" Target="../media/image3.jpeg"/><Relationship Id="rId10" Type="http://schemas.openxmlformats.org/officeDocument/2006/relationships/image" Target="../media/image7.jp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2.wdp"/><Relationship Id="rId5" Type="http://schemas.openxmlformats.org/officeDocument/2006/relationships/image" Target="../media/image9.jp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http://www.nftoskydiving.co.uk/" TargetMode="External"/><Relationship Id="rId5" Type="http://schemas.openxmlformats.org/officeDocument/2006/relationships/hyperlink" Target="http://www.instagram.com/nfto_skydiving_team" TargetMode="External"/><Relationship Id="rId6" Type="http://schemas.openxmlformats.org/officeDocument/2006/relationships/hyperlink" Target="http://www.facebook.com/NFTOSkydivingTeam" TargetMode="External"/><Relationship Id="rId7" Type="http://schemas.openxmlformats.org/officeDocument/2006/relationships/hyperlink" Target="http://www.twitter.com/NFTOSkydiving" TargetMode="External"/><Relationship Id="rId8" Type="http://schemas.openxmlformats.org/officeDocument/2006/relationships/hyperlink" Target="mailto:annajlea@hotmail.com" TargetMode="External"/><Relationship Id="rId9" Type="http://schemas.openxmlformats.org/officeDocument/2006/relationships/image" Target="../media/image16.jp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5348" y="2145094"/>
            <a:ext cx="9599198" cy="18004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6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British Female</a:t>
            </a:r>
            <a:r>
              <a:rPr lang="x-none" sz="6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6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GB" sz="6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ompetition</a:t>
            </a:r>
            <a:r>
              <a:rPr lang="x-none" sz="6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6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x-none" sz="6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kydiv</a:t>
            </a:r>
            <a:r>
              <a:rPr lang="en-GB" sz="60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ing</a:t>
            </a:r>
            <a:r>
              <a:rPr lang="x-none" sz="6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6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x-none" sz="6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eam</a:t>
            </a:r>
            <a:endParaRPr lang="x-none" sz="6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547" y="4552335"/>
            <a:ext cx="9448800" cy="6858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Opportunity &amp; PROPOSAL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 descr="/Users/Anna/Desktop/NFTO &amp; 3dots on Blac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88" y="588679"/>
            <a:ext cx="2867525" cy="155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" b="728"/>
          <a:stretch/>
        </p:blipFill>
        <p:spPr>
          <a:xfrm>
            <a:off x="8436125" y="687220"/>
            <a:ext cx="2478421" cy="14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244" y="578660"/>
            <a:ext cx="2717477" cy="521199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Who we 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are 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473" y="953804"/>
            <a:ext cx="5547197" cy="5355312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Al Nile" charset="-78"/>
              <a:cs typeface="Al Nile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ea typeface="Al Nile" charset="-78"/>
              <a:cs typeface="Al Nile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The British Female Competition Skydiving Team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NFTO = </a:t>
            </a:r>
            <a:r>
              <a:rPr lang="en-GB" b="1" i="1" dirty="0" smtClean="0"/>
              <a:t>Not </a:t>
            </a:r>
            <a:r>
              <a:rPr lang="en-GB" b="1" i="1" dirty="0"/>
              <a:t>For The </a:t>
            </a:r>
            <a:r>
              <a:rPr lang="en-GB" b="1" i="1" dirty="0" smtClean="0"/>
              <a:t>Ordinary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Current </a:t>
            </a:r>
            <a:r>
              <a:rPr lang="en-GB" b="1" dirty="0"/>
              <a:t>British National Female Outdoor and Indoor Skydive Team</a:t>
            </a:r>
            <a:endParaRPr lang="en-US" dirty="0"/>
          </a:p>
          <a:p>
            <a:endParaRPr lang="en-US" dirty="0" smtClean="0">
              <a:ea typeface="Al Nile" charset="-78"/>
              <a:cs typeface="Al Nile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ea typeface="Al Nile" charset="-78"/>
                <a:cs typeface="Al Nile" charset="-78"/>
              </a:rPr>
              <a:t>Gold Medalists Indoor Skydiving World Cup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Al Nile" charset="-78"/>
              <a:cs typeface="Al Nile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Having won </a:t>
            </a:r>
            <a:r>
              <a:rPr lang="en-GB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Silver at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2018 World Parachuting Championships and 2019 World Cup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the 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team </a:t>
            </a:r>
            <a:r>
              <a:rPr lang="en-GB" b="1" i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aim is 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Gold at the 2022 World Parachuting </a:t>
            </a:r>
            <a:r>
              <a:rPr lang="en-GB" b="1" i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Championships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ea typeface="Al Nile" charset="-78"/>
              <a:cs typeface="Al Nile" charset="-78"/>
            </a:endParaRPr>
          </a:p>
          <a:p>
            <a:endParaRPr lang="x-none" dirty="0" smtClean="0">
              <a:ea typeface="Al Nile" charset="-78"/>
              <a:cs typeface="Al Nile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A2BD2B8-F847-4F42-8B99-D6FE890983A2}"/>
              </a:ext>
            </a:extLst>
          </p:cNvPr>
          <p:cNvSpPr txBox="1"/>
          <p:nvPr/>
        </p:nvSpPr>
        <p:spPr>
          <a:xfrm>
            <a:off x="6357740" y="5500330"/>
            <a:ext cx="5264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ea typeface="Al Nile" charset="-78"/>
                <a:cs typeface="Al Nile" charset="-78"/>
              </a:rPr>
              <a:t>NFTO – Not For The </a:t>
            </a:r>
            <a:r>
              <a:rPr lang="en-GB" i="1" dirty="0" smtClean="0">
                <a:ea typeface="Al Nile" charset="-78"/>
                <a:cs typeface="Al Nile" charset="-78"/>
              </a:rPr>
              <a:t>Ordinary</a:t>
            </a:r>
          </a:p>
          <a:p>
            <a:pPr algn="ctr"/>
            <a:r>
              <a:rPr lang="en-GB" i="1" dirty="0" smtClean="0">
                <a:ea typeface="Al Nile" charset="-78"/>
                <a:cs typeface="Al Nile" charset="-78"/>
              </a:rPr>
              <a:t>Four women </a:t>
            </a:r>
            <a:r>
              <a:rPr lang="en-GB" i="1" dirty="0">
                <a:ea typeface="Al Nile" charset="-78"/>
                <a:cs typeface="Al Nile" charset="-78"/>
              </a:rPr>
              <a:t>doing extraordinary </a:t>
            </a:r>
            <a:r>
              <a:rPr lang="en-GB" i="1" dirty="0" smtClean="0">
                <a:ea typeface="Al Nile" charset="-78"/>
                <a:cs typeface="Al Nile" charset="-78"/>
              </a:rPr>
              <a:t>things</a:t>
            </a:r>
            <a:r>
              <a:rPr lang="en-GB" i="1" dirty="0" smtClean="0">
                <a:latin typeface="Al Nile" charset="-78"/>
                <a:ea typeface="Al Nile" charset="-78"/>
                <a:cs typeface="Al Nile" charset="-78"/>
              </a:rPr>
              <a:t> </a:t>
            </a:r>
            <a:endParaRPr lang="en-GB" dirty="0">
              <a:latin typeface="Al Nile" charset="-78"/>
              <a:ea typeface="Al Nile" charset="-78"/>
              <a:cs typeface="Al Nile" charset="-78"/>
            </a:endParaRPr>
          </a:p>
          <a:p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28" name="Picture 4" descr="https://bodyflightisis.files.wordpress.com/2015/01/nfto-100.jpg?w=100">
            <a:extLst>
              <a:ext uri="{FF2B5EF4-FFF2-40B4-BE49-F238E27FC236}">
                <a16:creationId xmlns="" xmlns:a16="http://schemas.microsoft.com/office/drawing/2014/main" id="{14B69CFE-F085-4D55-983A-BFB01D6B7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7" y="6400800"/>
            <a:ext cx="9525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15065" r="1970" b="2129"/>
          <a:stretch/>
        </p:blipFill>
        <p:spPr>
          <a:xfrm>
            <a:off x="7245963" y="816644"/>
            <a:ext cx="3488020" cy="4588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" b="728"/>
          <a:stretch/>
        </p:blipFill>
        <p:spPr>
          <a:xfrm>
            <a:off x="11413067" y="6399811"/>
            <a:ext cx="778933" cy="4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56" y="392691"/>
            <a:ext cx="6297426" cy="523220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2800" b="1" dirty="0"/>
              <a:t>An Opportunity To Make A Difference</a:t>
            </a:r>
            <a:endParaRPr lang="en-US" sz="2800" dirty="0"/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GB" dirty="0" smtClean="0"/>
              <a:t>Skydiving </a:t>
            </a:r>
            <a:r>
              <a:rPr lang="en-GB" dirty="0"/>
              <a:t>is one of the most exciting and fastest-growing sports in the world. Media interest and exposure continues to increase with videos from</a:t>
            </a:r>
            <a:r>
              <a:rPr lang="en-US" dirty="0"/>
              <a:t> recent competitions gaining over 33 million views online. </a:t>
            </a:r>
            <a:endParaRPr lang="en-US" dirty="0" smtClean="0"/>
          </a:p>
          <a:p>
            <a:endParaRPr lang="en-US" dirty="0"/>
          </a:p>
          <a:p>
            <a:r>
              <a:rPr lang="en-GB" dirty="0"/>
              <a:t>NFTO is a team of four </a:t>
            </a:r>
            <a:r>
              <a:rPr lang="en-US" dirty="0" smtClean="0"/>
              <a:t>determined, </a:t>
            </a:r>
            <a:r>
              <a:rPr lang="en-US" dirty="0"/>
              <a:t>self-reliant women with a strong military link </a:t>
            </a:r>
            <a:r>
              <a:rPr lang="en-GB" dirty="0"/>
              <a:t>in a world where w</a:t>
            </a:r>
            <a:r>
              <a:rPr lang="x-none" dirty="0"/>
              <a:t>omen</a:t>
            </a:r>
            <a:r>
              <a:rPr lang="en-GB" dirty="0"/>
              <a:t>’s</a:t>
            </a:r>
            <a:r>
              <a:rPr lang="x-none" dirty="0"/>
              <a:t> sport is </a:t>
            </a:r>
            <a:r>
              <a:rPr lang="en-GB" dirty="0"/>
              <a:t>beginning to be appreciated as </a:t>
            </a:r>
            <a:r>
              <a:rPr lang="x-none" dirty="0"/>
              <a:t>exciting</a:t>
            </a:r>
            <a:r>
              <a:rPr lang="en-GB" dirty="0"/>
              <a:t> and </a:t>
            </a:r>
            <a:r>
              <a:rPr lang="x-none" dirty="0"/>
              <a:t>ski</a:t>
            </a:r>
            <a:r>
              <a:rPr lang="en-GB" dirty="0"/>
              <a:t>l</a:t>
            </a:r>
            <a:r>
              <a:rPr lang="en-US" dirty="0"/>
              <a:t>l</a:t>
            </a:r>
            <a:r>
              <a:rPr lang="x-none" dirty="0"/>
              <a:t>ful</a:t>
            </a:r>
            <a:r>
              <a:rPr lang="en-GB" dirty="0"/>
              <a:t>, and growing at pace. </a:t>
            </a:r>
            <a:endParaRPr lang="en-GB" dirty="0" smtClean="0"/>
          </a:p>
          <a:p>
            <a:endParaRPr lang="en-US" dirty="0"/>
          </a:p>
          <a:p>
            <a:r>
              <a:rPr lang="en-GB" dirty="0"/>
              <a:t>Female </a:t>
            </a:r>
            <a:r>
              <a:rPr lang="x-none" dirty="0"/>
              <a:t>physical activity</a:t>
            </a:r>
            <a:r>
              <a:rPr lang="en-US" dirty="0"/>
              <a:t> levels globally </a:t>
            </a:r>
            <a:r>
              <a:rPr lang="x-none" dirty="0"/>
              <a:t>are critically low</a:t>
            </a:r>
            <a:r>
              <a:rPr lang="en-GB" dirty="0"/>
              <a:t>, and this has</a:t>
            </a:r>
            <a:r>
              <a:rPr lang="x-none" dirty="0"/>
              <a:t> major health, social and economic implications. Due to high</a:t>
            </a:r>
            <a:r>
              <a:rPr lang="en-GB" dirty="0"/>
              <a:t>-</a:t>
            </a:r>
            <a:r>
              <a:rPr lang="x-none" dirty="0"/>
              <a:t>profile</a:t>
            </a:r>
            <a:r>
              <a:rPr lang="x-none" b="1" dirty="0"/>
              <a:t> </a:t>
            </a:r>
            <a:r>
              <a:rPr lang="x-none" dirty="0"/>
              <a:t>public and government concerns, </a:t>
            </a:r>
            <a:r>
              <a:rPr lang="en-GB" dirty="0"/>
              <a:t>there is</a:t>
            </a:r>
            <a:r>
              <a:rPr lang="x-none" dirty="0"/>
              <a:t> a</a:t>
            </a:r>
            <a:r>
              <a:rPr lang="en-GB" dirty="0"/>
              <a:t>n ideal</a:t>
            </a:r>
            <a:r>
              <a:rPr lang="x-none" dirty="0"/>
              <a:t> opportunity</a:t>
            </a:r>
            <a:r>
              <a:rPr lang="x-none" b="1" dirty="0"/>
              <a:t> </a:t>
            </a:r>
            <a:r>
              <a:rPr lang="x-none" dirty="0" smtClean="0"/>
              <a:t>to </a:t>
            </a:r>
            <a:r>
              <a:rPr lang="x-none" dirty="0"/>
              <a:t>invest in address</a:t>
            </a:r>
            <a:r>
              <a:rPr lang="en-GB" dirty="0" err="1"/>
              <a:t>ing</a:t>
            </a:r>
            <a:r>
              <a:rPr lang="x-none" dirty="0"/>
              <a:t> these </a:t>
            </a:r>
            <a:r>
              <a:rPr lang="en-GB" dirty="0" smtClean="0"/>
              <a:t>issues </a:t>
            </a:r>
            <a:r>
              <a:rPr lang="x-none" dirty="0" smtClean="0"/>
              <a:t>and</a:t>
            </a:r>
            <a:r>
              <a:rPr lang="en-GB" dirty="0"/>
              <a:t>,</a:t>
            </a:r>
            <a:r>
              <a:rPr lang="x-none" dirty="0"/>
              <a:t> in doing so</a:t>
            </a:r>
            <a:r>
              <a:rPr lang="en-GB" dirty="0"/>
              <a:t>,</a:t>
            </a:r>
            <a:r>
              <a:rPr lang="x-none" dirty="0"/>
              <a:t> demonstrate and be </a:t>
            </a:r>
            <a:r>
              <a:rPr lang="en-US" dirty="0" err="1"/>
              <a:t>recognised</a:t>
            </a:r>
            <a:r>
              <a:rPr lang="x-none" dirty="0"/>
              <a:t> for their wider contribution to society.</a:t>
            </a:r>
            <a:endParaRPr lang="en-US" dirty="0"/>
          </a:p>
          <a:p>
            <a:pPr algn="ctr"/>
            <a:endParaRPr lang="x-none" dirty="0"/>
          </a:p>
        </p:txBody>
      </p:sp>
      <p:pic>
        <p:nvPicPr>
          <p:cNvPr id="5122" name="Picture 2" descr="https://bodyflightisis.files.wordpress.com/2015/01/nfto-100.jpg?w=100">
            <a:extLst>
              <a:ext uri="{FF2B5EF4-FFF2-40B4-BE49-F238E27FC236}">
                <a16:creationId xmlns="" xmlns:a16="http://schemas.microsoft.com/office/drawing/2014/main" id="{0E61390B-F12C-4119-B0E5-CF87CE4BA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525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2" b="4426"/>
          <a:stretch/>
        </p:blipFill>
        <p:spPr>
          <a:xfrm>
            <a:off x="6887688" y="1045162"/>
            <a:ext cx="5072316" cy="4346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" b="728"/>
          <a:stretch/>
        </p:blipFill>
        <p:spPr>
          <a:xfrm>
            <a:off x="11413067" y="6399811"/>
            <a:ext cx="778933" cy="4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6D29C5F-2F12-46A9-881A-F8B370ACEC0F}"/>
              </a:ext>
            </a:extLst>
          </p:cNvPr>
          <p:cNvSpPr txBox="1"/>
          <p:nvPr/>
        </p:nvSpPr>
        <p:spPr>
          <a:xfrm>
            <a:off x="455647" y="251318"/>
            <a:ext cx="6277933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n-GB" sz="2800" b="1" dirty="0"/>
              <a:t>How We Add Value - Our Aims </a:t>
            </a:r>
            <a:r>
              <a:rPr lang="en-GB" sz="2800" b="1" dirty="0" smtClean="0"/>
              <a:t>and </a:t>
            </a:r>
            <a:r>
              <a:rPr lang="en-GB" sz="2800" b="1" dirty="0"/>
              <a:t>Brand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088B172-7C1C-49C9-97D8-7781AA2AD940}"/>
              </a:ext>
            </a:extLst>
          </p:cNvPr>
          <p:cNvSpPr/>
          <p:nvPr/>
        </p:nvSpPr>
        <p:spPr>
          <a:xfrm>
            <a:off x="476250" y="771514"/>
            <a:ext cx="61811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</a:t>
            </a:r>
            <a:r>
              <a:rPr lang="en-US" dirty="0"/>
              <a:t>are always ready for a challenge, and we aspire to be the best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We are </a:t>
            </a:r>
            <a:r>
              <a:rPr lang="en-US" dirty="0" smtClean="0"/>
              <a:t>the </a:t>
            </a:r>
            <a:r>
              <a:rPr lang="en-US" b="1" dirty="0" smtClean="0"/>
              <a:t>British team</a:t>
            </a:r>
            <a:r>
              <a:rPr lang="en-US" dirty="0" smtClean="0"/>
              <a:t>, aiming </a:t>
            </a:r>
            <a:r>
              <a:rPr lang="en-US" dirty="0"/>
              <a:t>for </a:t>
            </a:r>
            <a:r>
              <a:rPr lang="en-US" b="1" dirty="0"/>
              <a:t>Gold</a:t>
            </a:r>
            <a:r>
              <a:rPr lang="en-US" dirty="0"/>
              <a:t> at the </a:t>
            </a:r>
            <a:r>
              <a:rPr lang="en-US" b="1" dirty="0"/>
              <a:t>2022 World Parachuting Championships</a:t>
            </a:r>
            <a:r>
              <a:rPr lang="en-US" dirty="0"/>
              <a:t> in the </a:t>
            </a:r>
            <a:r>
              <a:rPr lang="en-US" dirty="0" smtClean="0"/>
              <a:t>USA and </a:t>
            </a:r>
            <a:r>
              <a:rPr lang="en-US" b="1" dirty="0" smtClean="0"/>
              <a:t>Gold</a:t>
            </a:r>
            <a:r>
              <a:rPr lang="en-US" dirty="0" smtClean="0"/>
              <a:t> at the  I</a:t>
            </a:r>
            <a:r>
              <a:rPr lang="en-US" b="1" dirty="0" smtClean="0"/>
              <a:t>ndoor Skydiving World Championships 2023</a:t>
            </a:r>
            <a:r>
              <a:rPr lang="en-US" dirty="0" smtClean="0"/>
              <a:t> in Norway. </a:t>
            </a:r>
            <a:r>
              <a:rPr lang="en-US" dirty="0"/>
              <a:t>We will also defend our </a:t>
            </a:r>
            <a:r>
              <a:rPr lang="en-US" b="1" dirty="0"/>
              <a:t>British </a:t>
            </a:r>
            <a:r>
              <a:rPr lang="en-US" b="1" dirty="0" smtClean="0"/>
              <a:t>Outdoor </a:t>
            </a:r>
            <a:r>
              <a:rPr lang="en-US" b="1" dirty="0"/>
              <a:t>Open Championships</a:t>
            </a:r>
            <a:r>
              <a:rPr lang="en-US" dirty="0"/>
              <a:t> in </a:t>
            </a:r>
            <a:r>
              <a:rPr lang="en-US" b="1" dirty="0"/>
              <a:t>2022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GB" dirty="0"/>
              <a:t>Two of the team recently worked on </a:t>
            </a:r>
            <a:r>
              <a:rPr lang="en-GB" b="1" i="1" dirty="0"/>
              <a:t>Mission: Impossible - Fallout </a:t>
            </a:r>
            <a:r>
              <a:rPr lang="en-GB" dirty="0"/>
              <a:t>as part of the HALO (high altitude, low opening) skydive stunt team, working daily with Tom Cruise in the roles of safety diver, coach, and HALO aviation medicine doctor. </a:t>
            </a:r>
            <a:endParaRPr lang="en-US" dirty="0"/>
          </a:p>
          <a:p>
            <a:r>
              <a:rPr lang="en-GB" dirty="0"/>
              <a:t>We have appeared on the </a:t>
            </a:r>
            <a:r>
              <a:rPr lang="en-GB" b="1" dirty="0"/>
              <a:t>BBC’s </a:t>
            </a:r>
            <a:r>
              <a:rPr lang="en-GB" b="1" i="1" dirty="0"/>
              <a:t>The One Show</a:t>
            </a:r>
            <a:r>
              <a:rPr lang="en-GB" b="1" dirty="0"/>
              <a:t>, </a:t>
            </a:r>
            <a:r>
              <a:rPr lang="en-GB" b="1" i="1" dirty="0"/>
              <a:t>James May's Toy Stories</a:t>
            </a:r>
            <a:r>
              <a:rPr lang="en-GB" dirty="0"/>
              <a:t>, </a:t>
            </a:r>
            <a:r>
              <a:rPr lang="en-GB" b="1" i="1" dirty="0"/>
              <a:t>Blue Peter</a:t>
            </a:r>
            <a:r>
              <a:rPr lang="en-GB" dirty="0"/>
              <a:t>, </a:t>
            </a:r>
            <a:r>
              <a:rPr lang="en-GB" b="1" dirty="0"/>
              <a:t>BBC news, </a:t>
            </a:r>
            <a:r>
              <a:rPr lang="en-GB" dirty="0"/>
              <a:t>and in an </a:t>
            </a:r>
            <a:r>
              <a:rPr lang="en-GB" b="1" dirty="0"/>
              <a:t>Epic TV </a:t>
            </a:r>
            <a:r>
              <a:rPr lang="en-GB" dirty="0"/>
              <a:t>documentary. Our television adverts include </a:t>
            </a:r>
            <a:r>
              <a:rPr lang="en-GB" u="sng" dirty="0">
                <a:hlinkClick r:id="rId3"/>
              </a:rPr>
              <a:t>Seven Seas Multibionita</a:t>
            </a:r>
            <a:r>
              <a:rPr lang="en-GB" dirty="0"/>
              <a:t>. </a:t>
            </a:r>
            <a:endParaRPr lang="en-GB" dirty="0" smtClean="0"/>
          </a:p>
          <a:p>
            <a:endParaRPr lang="en-US" dirty="0"/>
          </a:p>
          <a:p>
            <a:r>
              <a:rPr lang="en-GB" dirty="0"/>
              <a:t>We have strong followings and are active on social media channels including </a:t>
            </a:r>
            <a:r>
              <a:rPr lang="en-GB" b="1" dirty="0">
                <a:hlinkClick r:id="rId4"/>
              </a:rPr>
              <a:t>Facebook</a:t>
            </a:r>
            <a:r>
              <a:rPr lang="en-GB" dirty="0"/>
              <a:t>, </a:t>
            </a:r>
            <a:r>
              <a:rPr lang="en-GB" b="1" dirty="0">
                <a:hlinkClick r:id="rId5"/>
              </a:rPr>
              <a:t>Instagram</a:t>
            </a:r>
            <a:r>
              <a:rPr lang="en-GB" b="1" dirty="0"/>
              <a:t>,</a:t>
            </a:r>
            <a:r>
              <a:rPr lang="en-GB" dirty="0"/>
              <a:t> and </a:t>
            </a:r>
            <a:r>
              <a:rPr lang="en-GB" b="1" dirty="0">
                <a:hlinkClick r:id="rId6"/>
              </a:rPr>
              <a:t>Twitter</a:t>
            </a:r>
            <a:r>
              <a:rPr lang="en-GB" dirty="0"/>
              <a:t>.</a:t>
            </a:r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6C6FC1-FD33-4B82-81FB-AA34F2220F69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84" y="166255"/>
            <a:ext cx="4033889" cy="2436357"/>
          </a:xfrm>
          <a:prstGeom prst="rect">
            <a:avLst/>
          </a:prstGeom>
        </p:spPr>
      </p:pic>
      <p:pic>
        <p:nvPicPr>
          <p:cNvPr id="11" name="Picture 2" descr="https://bodyflightisis.files.wordpress.com/2015/01/nfto-100.jpg?w=100">
            <a:extLst>
              <a:ext uri="{FF2B5EF4-FFF2-40B4-BE49-F238E27FC236}">
                <a16:creationId xmlns="" xmlns:a16="http://schemas.microsoft.com/office/drawing/2014/main" id="{5C9ED3E7-3869-48BD-BB5F-9968373A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525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5" t="16964" r="10330" b="23990"/>
          <a:stretch/>
        </p:blipFill>
        <p:spPr>
          <a:xfrm>
            <a:off x="6962869" y="3404617"/>
            <a:ext cx="4106118" cy="2533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7429" y="5954177"/>
            <a:ext cx="4716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team and Jimmy </a:t>
            </a:r>
            <a:r>
              <a:rPr lang="en-US" dirty="0" err="1" smtClean="0"/>
              <a:t>Carr</a:t>
            </a:r>
            <a:r>
              <a:rPr lang="en-US" dirty="0" smtClean="0"/>
              <a:t> on BBC </a:t>
            </a:r>
            <a:r>
              <a:rPr lang="en-US" b="1" i="1" dirty="0" smtClean="0"/>
              <a:t>The One Show</a:t>
            </a:r>
            <a:endParaRPr lang="en-US" b="1" i="1" dirty="0"/>
          </a:p>
        </p:txBody>
      </p:sp>
      <p:sp>
        <p:nvSpPr>
          <p:cNvPr id="9" name="Rectangle 8"/>
          <p:cNvSpPr/>
          <p:nvPr/>
        </p:nvSpPr>
        <p:spPr>
          <a:xfrm>
            <a:off x="6998984" y="2618105"/>
            <a:ext cx="4136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Anna &amp;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</a:t>
            </a:r>
            <a:r>
              <a:rPr lang="en-US" dirty="0" err="1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ân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working with </a:t>
            </a:r>
            <a:r>
              <a:rPr lang="en-US" b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Tom Cruise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Mission: Impossible - Fallout</a:t>
            </a:r>
            <a:endParaRPr lang="en-GB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" b="728"/>
          <a:stretch/>
        </p:blipFill>
        <p:spPr>
          <a:xfrm>
            <a:off x="11413067" y="6399811"/>
            <a:ext cx="778933" cy="4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bodyflightisis.files.wordpress.com/2015/01/nfto-100.jpg?w=100">
            <a:extLst>
              <a:ext uri="{FF2B5EF4-FFF2-40B4-BE49-F238E27FC236}">
                <a16:creationId xmlns="" xmlns:a16="http://schemas.microsoft.com/office/drawing/2014/main" id="{283E229E-EDEE-4C21-A75C-D17E9708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7" y="6400800"/>
            <a:ext cx="9525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4BDB5C9-69F4-4760-AD45-7DDA3A8B1A09}"/>
              </a:ext>
            </a:extLst>
          </p:cNvPr>
          <p:cNvSpPr txBox="1"/>
          <p:nvPr/>
        </p:nvSpPr>
        <p:spPr>
          <a:xfrm>
            <a:off x="313349" y="244849"/>
            <a:ext cx="4983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charset="0"/>
                <a:ea typeface="Calibri" charset="0"/>
                <a:cs typeface="Calibri" charset="0"/>
              </a:rPr>
              <a:t>What is Competition Skydiving</a:t>
            </a:r>
            <a:r>
              <a:rPr lang="en-GB" sz="2800" b="1" dirty="0">
                <a:latin typeface="Calibri" charset="0"/>
                <a:ea typeface="Calibri" charset="0"/>
                <a:cs typeface="Calibri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9D0798-010C-41CA-88FA-F36BA5F688E1}"/>
              </a:ext>
            </a:extLst>
          </p:cNvPr>
          <p:cNvSpPr txBox="1"/>
          <p:nvPr/>
        </p:nvSpPr>
        <p:spPr>
          <a:xfrm>
            <a:off x="4425716" y="716498"/>
            <a:ext cx="776628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Competitive </a:t>
            </a:r>
            <a:r>
              <a:rPr lang="en-GB" sz="2000" b="1" dirty="0"/>
              <a:t>4-way formation skydiving is a fast and furious </a:t>
            </a:r>
            <a:r>
              <a:rPr lang="en-GB" sz="2000" b="1" dirty="0" smtClean="0"/>
              <a:t>discipline</a:t>
            </a:r>
            <a:endParaRPr lang="en-US" sz="2000" dirty="0"/>
          </a:p>
          <a:p>
            <a:pPr marL="285750" lvl="0" indent="-285750">
              <a:buFont typeface="Arial" charset="0"/>
              <a:buChar char="•"/>
            </a:pPr>
            <a:r>
              <a:rPr lang="en-GB" dirty="0" smtClean="0"/>
              <a:t>There </a:t>
            </a:r>
            <a:r>
              <a:rPr lang="en-GB" dirty="0"/>
              <a:t>are approximately 50 formations </a:t>
            </a:r>
            <a:r>
              <a:rPr lang="en-GB" dirty="0" smtClean="0"/>
              <a:t>used </a:t>
            </a:r>
            <a:r>
              <a:rPr lang="en-GB" dirty="0"/>
              <a:t>in skydiving </a:t>
            </a:r>
            <a:r>
              <a:rPr lang="en-GB" dirty="0" smtClean="0"/>
              <a:t>competitions</a:t>
            </a:r>
            <a:endParaRPr lang="en-US" dirty="0"/>
          </a:p>
          <a:p>
            <a:pPr marL="285750" lvl="0" indent="-285750">
              <a:buFont typeface="Arial" charset="0"/>
              <a:buChar char="•"/>
            </a:pPr>
            <a:r>
              <a:rPr lang="en-GB" dirty="0"/>
              <a:t>A team is four skydivers plus an aerial camera </a:t>
            </a:r>
            <a:r>
              <a:rPr lang="en-GB" dirty="0" smtClean="0"/>
              <a:t>person</a:t>
            </a:r>
            <a:endParaRPr lang="en-US" dirty="0"/>
          </a:p>
          <a:p>
            <a:pPr marL="285750" lvl="0" indent="-285750">
              <a:buFont typeface="Arial" charset="0"/>
              <a:buChar char="•"/>
            </a:pPr>
            <a:r>
              <a:rPr lang="en-GB" dirty="0"/>
              <a:t>Each competition has 10 </a:t>
            </a:r>
            <a:r>
              <a:rPr lang="en-GB" dirty="0" smtClean="0"/>
              <a:t>rounds</a:t>
            </a:r>
            <a:endParaRPr lang="en-US" dirty="0"/>
          </a:p>
          <a:p>
            <a:pPr marL="285750" lvl="0" indent="-285750">
              <a:buFont typeface="Arial" charset="0"/>
              <a:buChar char="•"/>
            </a:pPr>
            <a:r>
              <a:rPr lang="en-GB" dirty="0"/>
              <a:t>The day before a competition 10 sets of formations are drawn at random to make up the sequences required for the 10 different </a:t>
            </a:r>
            <a:r>
              <a:rPr lang="en-GB" dirty="0" smtClean="0"/>
              <a:t>rounds</a:t>
            </a:r>
            <a:endParaRPr lang="en-US" dirty="0"/>
          </a:p>
          <a:p>
            <a:pPr marL="285750" lvl="0" indent="-285750">
              <a:buFont typeface="Arial" charset="0"/>
              <a:buChar char="•"/>
            </a:pPr>
            <a:r>
              <a:rPr lang="en-GB" dirty="0"/>
              <a:t>Each team must perform the exact sequence as prescribed for each round</a:t>
            </a:r>
            <a:r>
              <a:rPr lang="en-GB" i="1" dirty="0"/>
              <a:t> as many times as </a:t>
            </a:r>
            <a:r>
              <a:rPr lang="en-GB" i="1" dirty="0" smtClean="0"/>
              <a:t>possible</a:t>
            </a:r>
            <a:endParaRPr lang="en-US" dirty="0"/>
          </a:p>
          <a:p>
            <a:pPr marL="285750" lvl="0" indent="-285750">
              <a:buFont typeface="Arial" charset="0"/>
              <a:buChar char="•"/>
            </a:pPr>
            <a:r>
              <a:rPr lang="en-GB" dirty="0"/>
              <a:t>Each team has 35 seconds starting </a:t>
            </a:r>
            <a:r>
              <a:rPr lang="en-GB" dirty="0" smtClean="0"/>
              <a:t>the </a:t>
            </a:r>
            <a:r>
              <a:rPr lang="en-GB" dirty="0"/>
              <a:t>moment they leave the aircraft to complete each round’s pre-determined sequence of formations as many times as </a:t>
            </a:r>
            <a:r>
              <a:rPr lang="en-GB" dirty="0" smtClean="0"/>
              <a:t>possible</a:t>
            </a:r>
            <a:endParaRPr lang="en-US" dirty="0"/>
          </a:p>
          <a:p>
            <a:pPr marL="285750" lvl="0" indent="-285750">
              <a:buFont typeface="Arial" charset="0"/>
              <a:buChar char="•"/>
            </a:pPr>
            <a:r>
              <a:rPr lang="en-GB" dirty="0"/>
              <a:t>Judges on the ground use the aerial footage to determine if sequences have been performed correctly and award points </a:t>
            </a:r>
            <a:r>
              <a:rPr lang="en-GB" dirty="0" smtClean="0"/>
              <a:t>accordingly</a:t>
            </a:r>
            <a:endParaRPr lang="en-US" dirty="0"/>
          </a:p>
          <a:p>
            <a:endParaRPr lang="en-GB" b="1" dirty="0" smtClean="0"/>
          </a:p>
          <a:p>
            <a:r>
              <a:rPr lang="en-GB" sz="2000" b="1" dirty="0" smtClean="0"/>
              <a:t>Indoor </a:t>
            </a:r>
            <a:r>
              <a:rPr lang="en-GB" sz="2000" b="1" dirty="0"/>
              <a:t>Skydiving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Indoor skydiving is the simulation of true freefall skydiving conditions in a vertical wind tunnel, where huge fans create up to 180 mph wind. It is where the dream of flight becomes a </a:t>
            </a:r>
            <a:r>
              <a:rPr lang="en-GB" dirty="0" smtClean="0"/>
              <a:t>reality</a:t>
            </a:r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Indoor skydiving is an international competitive sport in it’s own right.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3349" y="3424932"/>
            <a:ext cx="4519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latin typeface="Calibri" charset="0"/>
                <a:ea typeface="Calibri" charset="0"/>
                <a:cs typeface="Calibri" charset="0"/>
              </a:rPr>
              <a:t>What </a:t>
            </a:r>
            <a:r>
              <a:rPr lang="en-GB" sz="2800" b="1" dirty="0">
                <a:latin typeface="Calibri" charset="0"/>
                <a:ea typeface="Calibri" charset="0"/>
                <a:cs typeface="Calibri" charset="0"/>
              </a:rPr>
              <a:t>is I</a:t>
            </a:r>
            <a:r>
              <a:rPr lang="en-GB" sz="2800" b="1" dirty="0" smtClean="0">
                <a:latin typeface="Calibri" charset="0"/>
                <a:ea typeface="Calibri" charset="0"/>
                <a:cs typeface="Calibri" charset="0"/>
              </a:rPr>
              <a:t>ndoor Skydiving</a:t>
            </a:r>
            <a:r>
              <a:rPr lang="en-GB" sz="2800" b="1" dirty="0">
                <a:latin typeface="Calibri" charset="0"/>
                <a:ea typeface="Calibri" charset="0"/>
                <a:cs typeface="Calibri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182"/>
                    </a14:imgEffect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60" b="604"/>
          <a:stretch/>
        </p:blipFill>
        <p:spPr>
          <a:xfrm>
            <a:off x="404202" y="3948152"/>
            <a:ext cx="3892292" cy="2243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5" b="747"/>
          <a:stretch/>
        </p:blipFill>
        <p:spPr>
          <a:xfrm>
            <a:off x="464533" y="972284"/>
            <a:ext cx="3831961" cy="230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" b="728"/>
          <a:stretch/>
        </p:blipFill>
        <p:spPr>
          <a:xfrm>
            <a:off x="11413067" y="6399811"/>
            <a:ext cx="778933" cy="4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46005A-4C4C-494D-A8A4-D801FB3E0A5F}"/>
              </a:ext>
            </a:extLst>
          </p:cNvPr>
          <p:cNvSpPr txBox="1"/>
          <p:nvPr/>
        </p:nvSpPr>
        <p:spPr>
          <a:xfrm>
            <a:off x="476250" y="-128641"/>
            <a:ext cx="9848850" cy="95410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>
                <a:latin typeface="Calibri" charset="0"/>
                <a:ea typeface="Calibri" charset="0"/>
                <a:cs typeface="Arial" charset="0"/>
              </a:rPr>
              <a:t>What NFTO Can Offer </a:t>
            </a:r>
            <a:r>
              <a:rPr lang="en-GB" sz="2800" b="1" dirty="0" smtClean="0">
                <a:latin typeface="Calibri" charset="0"/>
                <a:ea typeface="Calibri" charset="0"/>
                <a:cs typeface="Arial" charset="0"/>
              </a:rPr>
              <a:t>You</a:t>
            </a:r>
            <a:endParaRPr lang="en-US" sz="2400" dirty="0">
              <a:latin typeface="Calibri" charset="0"/>
              <a:ea typeface="Calibri" charset="0"/>
              <a:cs typeface="Arial" charset="0"/>
            </a:endParaRPr>
          </a:p>
        </p:txBody>
      </p:sp>
      <p:pic>
        <p:nvPicPr>
          <p:cNvPr id="5" name="Picture 2" descr="https://bodyflightisis.files.wordpress.com/2015/01/nfto-100.jpg?w=100">
            <a:extLst>
              <a:ext uri="{FF2B5EF4-FFF2-40B4-BE49-F238E27FC236}">
                <a16:creationId xmlns="" xmlns:a16="http://schemas.microsoft.com/office/drawing/2014/main" id="{5681959E-F003-48D8-AC93-BC2B156A3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525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6249" y="681411"/>
            <a:ext cx="724949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In</a:t>
            </a:r>
            <a:r>
              <a:rPr lang="en-US" dirty="0"/>
              <a:t>door and Outdoor s</a:t>
            </a:r>
            <a:r>
              <a:rPr lang="x-none" dirty="0"/>
              <a:t>kydiving is experiencing rapid growth</a:t>
            </a:r>
            <a:r>
              <a:rPr lang="x-none" b="1" dirty="0"/>
              <a:t> </a:t>
            </a:r>
            <a:r>
              <a:rPr lang="x-none" dirty="0"/>
              <a:t>in participation as well as attracting</a:t>
            </a:r>
            <a:r>
              <a:rPr lang="x-none" b="1" dirty="0"/>
              <a:t> </a:t>
            </a:r>
            <a:r>
              <a:rPr lang="x-none" dirty="0"/>
              <a:t>increasing attention from media and spectators</a:t>
            </a:r>
            <a:r>
              <a:rPr lang="x-none" b="1" dirty="0"/>
              <a:t> </a:t>
            </a:r>
            <a:r>
              <a:rPr lang="x-none" dirty="0"/>
              <a:t>alike</a:t>
            </a:r>
            <a:r>
              <a:rPr lang="en-GB" dirty="0"/>
              <a:t>. </a:t>
            </a:r>
            <a:r>
              <a:rPr lang="x-none" dirty="0"/>
              <a:t>Extreme sports in general are gaining momentum</a:t>
            </a:r>
            <a:r>
              <a:rPr lang="en-GB" dirty="0"/>
              <a:t> and positive female role models are making </a:t>
            </a:r>
            <a:r>
              <a:rPr lang="en-GB" dirty="0" smtClean="0"/>
              <a:t>waves.</a:t>
            </a:r>
          </a:p>
          <a:p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Our </a:t>
            </a:r>
            <a:r>
              <a:rPr lang="en-GB" dirty="0"/>
              <a:t>camera flyer is one of the best in the sport and can supply stunning aerial footage and </a:t>
            </a:r>
            <a:r>
              <a:rPr lang="en-GB" dirty="0" smtClean="0"/>
              <a:t>photography</a:t>
            </a:r>
          </a:p>
          <a:p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x-none" dirty="0" smtClean="0"/>
              <a:t>With</a:t>
            </a:r>
            <a:r>
              <a:rPr lang="en-GB" dirty="0" smtClean="0"/>
              <a:t> our feminine yet strong </a:t>
            </a:r>
            <a:r>
              <a:rPr lang="x-none" dirty="0" smtClean="0"/>
              <a:t>image</a:t>
            </a:r>
            <a:r>
              <a:rPr lang="en-GB" dirty="0" smtClean="0"/>
              <a:t>, as a team of </a:t>
            </a:r>
            <a:r>
              <a:rPr lang="en-US" dirty="0" smtClean="0"/>
              <a:t>independent and dedicated women we can be used for many </a:t>
            </a:r>
            <a:r>
              <a:rPr lang="en-US" dirty="0" smtClean="0"/>
              <a:t>inspirational </a:t>
            </a:r>
            <a:r>
              <a:rPr lang="en-US" dirty="0" smtClean="0"/>
              <a:t>promotions</a:t>
            </a:r>
            <a:endParaRPr lang="en-GB" dirty="0" smtClean="0"/>
          </a:p>
          <a:p>
            <a:endParaRPr lang="en-US" dirty="0"/>
          </a:p>
          <a:p>
            <a:pPr marL="285750" lvl="0" indent="-285750">
              <a:buFont typeface="Arial" charset="0"/>
              <a:buChar char="•"/>
            </a:pPr>
            <a:r>
              <a:rPr lang="en-GB" dirty="0"/>
              <a:t>We are a particularly marketable and media-savvy </a:t>
            </a:r>
            <a:r>
              <a:rPr lang="en-GB" dirty="0" smtClean="0"/>
              <a:t>team</a:t>
            </a:r>
          </a:p>
          <a:p>
            <a:pPr marL="285750" lvl="0" indent="-285750">
              <a:buFont typeface="Arial" charset="0"/>
              <a:buChar char="•"/>
            </a:pPr>
            <a:endParaRPr lang="en-US" dirty="0"/>
          </a:p>
          <a:p>
            <a:pPr marL="285750" lvl="0" indent="-285750">
              <a:buFont typeface="Arial" charset="0"/>
              <a:buChar char="•"/>
            </a:pPr>
            <a:r>
              <a:rPr lang="en-GB" dirty="0"/>
              <a:t>All our kit from clothing to equipment offers </a:t>
            </a:r>
            <a:r>
              <a:rPr lang="en-GB" dirty="0" smtClean="0"/>
              <a:t>amazing branding opportunities</a:t>
            </a:r>
          </a:p>
          <a:p>
            <a:pPr marL="285750" lvl="0" indent="-285750">
              <a:buFont typeface="Arial" charset="0"/>
              <a:buChar char="•"/>
            </a:pPr>
            <a:endParaRPr lang="en-US" dirty="0"/>
          </a:p>
          <a:p>
            <a:pPr marL="285750" lvl="0" indent="-285750">
              <a:buFont typeface="Arial" charset="0"/>
              <a:buChar char="•"/>
            </a:pPr>
            <a:r>
              <a:rPr lang="en-GB" dirty="0"/>
              <a:t>We already have media interest that we can </a:t>
            </a:r>
            <a:r>
              <a:rPr lang="en-GB" dirty="0" smtClean="0"/>
              <a:t>leverage</a:t>
            </a:r>
          </a:p>
          <a:p>
            <a:pPr marL="285750" lvl="0" indent="-285750">
              <a:buFont typeface="Arial" charset="0"/>
              <a:buChar char="•"/>
            </a:pPr>
            <a:endParaRPr lang="en-US" dirty="0"/>
          </a:p>
          <a:p>
            <a:pPr marL="285750" lvl="0" indent="-285750">
              <a:buFont typeface="Arial" charset="0"/>
              <a:buChar char="•"/>
            </a:pPr>
            <a:r>
              <a:rPr lang="en-GB" dirty="0"/>
              <a:t>We are available for motivational talks, skydive display jumps, wind tunnel days and other </a:t>
            </a:r>
            <a:r>
              <a:rPr lang="en-GB" dirty="0" smtClean="0"/>
              <a:t>events</a:t>
            </a:r>
          </a:p>
          <a:p>
            <a:pPr marL="285750" lvl="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820" y="481088"/>
            <a:ext cx="3483354" cy="5222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" b="728"/>
          <a:stretch/>
        </p:blipFill>
        <p:spPr>
          <a:xfrm>
            <a:off x="11413067" y="6399811"/>
            <a:ext cx="778933" cy="4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7541" y="1680314"/>
            <a:ext cx="2893597" cy="46166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Siân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Stokes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776" y="5652062"/>
            <a:ext cx="5054529" cy="369332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41766" y="128919"/>
            <a:ext cx="3180363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Meet the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eam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5C49A02-46C6-4125-83F6-3D32C90A270E}"/>
              </a:ext>
            </a:extLst>
          </p:cNvPr>
          <p:cNvSpPr/>
          <p:nvPr/>
        </p:nvSpPr>
        <p:spPr>
          <a:xfrm>
            <a:off x="580870" y="1724461"/>
            <a:ext cx="1735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Anna Hicks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1649A4-0980-4514-81D3-DD9623BEC08D}"/>
              </a:ext>
            </a:extLst>
          </p:cNvPr>
          <p:cNvSpPr txBox="1"/>
          <p:nvPr/>
        </p:nvSpPr>
        <p:spPr>
          <a:xfrm>
            <a:off x="274743" y="2238813"/>
            <a:ext cx="2064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Army Doctor, </a:t>
            </a:r>
            <a:r>
              <a:rPr lang="en-GB" dirty="0" smtClean="0"/>
              <a:t>Accelerated </a:t>
            </a:r>
            <a:r>
              <a:rPr lang="en-GB" dirty="0"/>
              <a:t>Freefall Instructor</a:t>
            </a:r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50" name="Picture 2" descr="https://bodyflightisis.files.wordpress.com/2015/01/nfto-100.jpg?w=100">
            <a:extLst>
              <a:ext uri="{FF2B5EF4-FFF2-40B4-BE49-F238E27FC236}">
                <a16:creationId xmlns="" xmlns:a16="http://schemas.microsoft.com/office/drawing/2014/main" id="{7B652036-7FA6-40A0-8BD2-C4553A7EA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8245"/>
            <a:ext cx="9525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41" y="3207833"/>
            <a:ext cx="1917615" cy="28311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t="7236" r="10851" b="11368"/>
          <a:stretch/>
        </p:blipFill>
        <p:spPr>
          <a:xfrm>
            <a:off x="7565820" y="3162143"/>
            <a:ext cx="2030159" cy="2816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623" y="626319"/>
            <a:ext cx="12028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Between us we have an array of gold, silver, and bronze medals at national and international competition level, many </a:t>
            </a:r>
            <a:r>
              <a:rPr lang="en-GB" dirty="0" smtClean="0"/>
              <a:t>thousands </a:t>
            </a:r>
            <a:r>
              <a:rPr lang="en-GB" dirty="0"/>
              <a:t>of jumps, and many hundreds of hours of flying </a:t>
            </a:r>
            <a:r>
              <a:rPr lang="en-GB" dirty="0" smtClean="0"/>
              <a:t>indoors.  We </a:t>
            </a:r>
            <a:r>
              <a:rPr lang="en-GB" dirty="0"/>
              <a:t>are personally financially invested in our own team and passionately believe we have the optimum conditions to win World </a:t>
            </a:r>
            <a:r>
              <a:rPr lang="en-GB" dirty="0" smtClean="0"/>
              <a:t>Gold </a:t>
            </a:r>
            <a:r>
              <a:rPr lang="en-GB" dirty="0"/>
              <a:t>in </a:t>
            </a:r>
            <a:r>
              <a:rPr lang="en-GB" dirty="0" smtClean="0"/>
              <a:t>2022.</a:t>
            </a:r>
            <a:endParaRPr lang="en-US" dirty="0"/>
          </a:p>
          <a:p>
            <a:r>
              <a:rPr lang="en-GB" dirty="0" smtClean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82172" y="2218046"/>
            <a:ext cx="2113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charset="0"/>
                <a:ea typeface="Calibri" charset="0"/>
                <a:cs typeface="Arial" charset="0"/>
              </a:rPr>
              <a:t>Full Time Skydiving Instructor</a:t>
            </a:r>
            <a:r>
              <a:rPr lang="en-US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7074" r="13831" b="16471"/>
          <a:stretch/>
        </p:blipFill>
        <p:spPr>
          <a:xfrm>
            <a:off x="2673536" y="3178187"/>
            <a:ext cx="2052000" cy="28553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657B4BB-86F6-4D36-8D4D-C9272E863FCD}"/>
              </a:ext>
            </a:extLst>
          </p:cNvPr>
          <p:cNvSpPr/>
          <p:nvPr/>
        </p:nvSpPr>
        <p:spPr>
          <a:xfrm>
            <a:off x="2855080" y="1669714"/>
            <a:ext cx="1552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Cath Curtis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5675" y="2234510"/>
            <a:ext cx="1512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mtClean="0">
                <a:latin typeface="Calibri" charset="0"/>
                <a:ea typeface="Calibri" charset="0"/>
                <a:cs typeface="Arial" charset="0"/>
              </a:rPr>
              <a:t>NHS </a:t>
            </a:r>
            <a:r>
              <a:rPr lang="en-GB" dirty="0">
                <a:latin typeface="Calibri" charset="0"/>
                <a:ea typeface="Calibri" charset="0"/>
                <a:cs typeface="Arial" charset="0"/>
              </a:rPr>
              <a:t>Dietician</a:t>
            </a:r>
            <a:r>
              <a:rPr lang="en-US" dirty="0"/>
              <a:t> </a:t>
            </a:r>
          </a:p>
        </p:txBody>
      </p:sp>
      <p:pic>
        <p:nvPicPr>
          <p:cNvPr id="19" name="Picture 4" descr="https://bodyflightisis.files.wordpress.com/2016/01/vanaparker182.jpg">
            <a:extLst>
              <a:ext uri="{FF2B5EF4-FFF2-40B4-BE49-F238E27FC236}">
                <a16:creationId xmlns="" xmlns:a16="http://schemas.microsoft.com/office/drawing/2014/main" id="{58ABD2A4-6AF2-49AC-B303-A2947F24B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r="956" b="8582"/>
          <a:stretch/>
        </p:blipFill>
        <p:spPr bwMode="auto">
          <a:xfrm>
            <a:off x="5060176" y="3197417"/>
            <a:ext cx="2103764" cy="281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152225" y="2188766"/>
            <a:ext cx="1919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Sports Massage Therapist</a:t>
            </a:r>
          </a:p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6D2100D-D1B9-4318-A2F2-6377C656E0CF}"/>
              </a:ext>
            </a:extLst>
          </p:cNvPr>
          <p:cNvSpPr txBox="1"/>
          <p:nvPr/>
        </p:nvSpPr>
        <p:spPr>
          <a:xfrm>
            <a:off x="5309583" y="1667688"/>
            <a:ext cx="1837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Calibri" charset="0"/>
                <a:ea typeface="Calibri" charset="0"/>
                <a:cs typeface="Calibri" charset="0"/>
              </a:rPr>
              <a:t>Vana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 Parker</a:t>
            </a:r>
          </a:p>
        </p:txBody>
      </p:sp>
      <p:pic>
        <p:nvPicPr>
          <p:cNvPr id="23" name="Picture 8" descr="NFTO-SB-ProfilePic">
            <a:extLst>
              <a:ext uri="{FF2B5EF4-FFF2-40B4-BE49-F238E27FC236}">
                <a16:creationId xmlns="" xmlns:a16="http://schemas.microsoft.com/office/drawing/2014/main" id="{1858492A-F810-4B8F-BB95-33CFB7F7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546" y="3171016"/>
            <a:ext cx="2007221" cy="28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C12808-EBB4-4F62-B57B-A10682B3A4FF}"/>
              </a:ext>
            </a:extLst>
          </p:cNvPr>
          <p:cNvSpPr txBox="1"/>
          <p:nvPr/>
        </p:nvSpPr>
        <p:spPr>
          <a:xfrm>
            <a:off x="9889378" y="1667687"/>
            <a:ext cx="232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Simon </a:t>
            </a:r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Brentford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10081138" y="2188766"/>
            <a:ext cx="1936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charset="0"/>
                <a:ea typeface="Calibri" charset="0"/>
                <a:cs typeface="Arial" charset="0"/>
              </a:rPr>
              <a:t>Camera Flyer and Web Designer</a:t>
            </a:r>
            <a:r>
              <a:rPr lang="en-US" dirty="0"/>
              <a:t>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" b="728"/>
          <a:stretch/>
        </p:blipFill>
        <p:spPr>
          <a:xfrm>
            <a:off x="11413067" y="6399811"/>
            <a:ext cx="778933" cy="4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50" y="355549"/>
            <a:ext cx="6580098" cy="523220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r>
              <a:rPr lang="en-GB" sz="2800" b="1" dirty="0" smtClean="0">
                <a:latin typeface="Calibri" charset="0"/>
                <a:ea typeface="Calibri" charset="0"/>
                <a:cs typeface="Calibri" charset="0"/>
              </a:rPr>
              <a:t>Opportunity </a:t>
            </a:r>
            <a:endParaRPr lang="x-none" sz="28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2" descr="https://bodyflightisis.files.wordpress.com/2015/01/nfto-100.jpg?w=100">
            <a:extLst>
              <a:ext uri="{FF2B5EF4-FFF2-40B4-BE49-F238E27FC236}">
                <a16:creationId xmlns="" xmlns:a16="http://schemas.microsoft.com/office/drawing/2014/main" id="{B2D23850-9AAC-49C2-85E4-FFF3E1F4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525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1EFE33-5E00-4FD5-B8EB-00E2B8B4FABB}"/>
              </a:ext>
            </a:extLst>
          </p:cNvPr>
          <p:cNvSpPr/>
          <p:nvPr/>
        </p:nvSpPr>
        <p:spPr>
          <a:xfrm>
            <a:off x="476250" y="1017317"/>
            <a:ext cx="53782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Thank you very much for your time and </a:t>
            </a:r>
            <a:r>
              <a:rPr lang="en-US" dirty="0" smtClean="0"/>
              <a:t>interest</a:t>
            </a:r>
            <a:r>
              <a:rPr lang="en-US" dirty="0"/>
              <a:t> </a:t>
            </a:r>
            <a:r>
              <a:rPr lang="en-US" dirty="0" smtClean="0"/>
              <a:t>in us as the British national team </a:t>
            </a:r>
          </a:p>
          <a:p>
            <a:endParaRPr lang="en-US" dirty="0"/>
          </a:p>
          <a:p>
            <a:r>
              <a:rPr lang="en-US" dirty="0"/>
              <a:t>We would love the opportunity to discuss any funding opportunities and how we could both benefit from a strategic partnership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/>
              <a:t>NFTO Socials And Contact Details</a:t>
            </a:r>
            <a:endParaRPr lang="en-US" dirty="0"/>
          </a:p>
          <a:p>
            <a:r>
              <a:rPr lang="en-US" dirty="0" smtClean="0"/>
              <a:t>Website:   	 </a:t>
            </a:r>
            <a:r>
              <a:rPr lang="en-US" u="sng" dirty="0" smtClean="0">
                <a:hlinkClick r:id="rId4"/>
              </a:rPr>
              <a:t>NFTOskydiving.co.uk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Instagram:  	 </a:t>
            </a:r>
            <a:r>
              <a:rPr lang="en-US" u="sng" dirty="0" smtClean="0">
                <a:hlinkClick r:id="rId5"/>
              </a:rPr>
              <a:t>nfto_skydiving_team</a:t>
            </a:r>
            <a:endParaRPr lang="en-US" dirty="0"/>
          </a:p>
          <a:p>
            <a:r>
              <a:rPr lang="en-US" dirty="0"/>
              <a:t>Facebook: </a:t>
            </a:r>
            <a:r>
              <a:rPr lang="en-US" dirty="0" smtClean="0"/>
              <a:t> 	 </a:t>
            </a:r>
            <a:r>
              <a:rPr lang="en-US" u="sng" dirty="0" smtClean="0">
                <a:hlinkClick r:id="rId6"/>
              </a:rPr>
              <a:t>NFTOSkydivingTeam</a:t>
            </a:r>
            <a:endParaRPr lang="en-US" dirty="0"/>
          </a:p>
          <a:p>
            <a:r>
              <a:rPr lang="en-US" dirty="0"/>
              <a:t>Twitter: </a:t>
            </a:r>
            <a:r>
              <a:rPr lang="en-US" dirty="0" smtClean="0"/>
              <a:t>      	 </a:t>
            </a:r>
            <a:r>
              <a:rPr lang="en-US" u="sng" dirty="0" smtClean="0">
                <a:hlinkClick r:id="rId7"/>
              </a:rPr>
              <a:t>NFTOSkydiving</a:t>
            </a:r>
            <a:endParaRPr lang="en-US" dirty="0"/>
          </a:p>
          <a:p>
            <a:r>
              <a:rPr lang="en-US" dirty="0"/>
              <a:t>Email</a:t>
            </a:r>
            <a:r>
              <a:rPr lang="en-US" dirty="0" smtClean="0"/>
              <a:t>:		 </a:t>
            </a:r>
            <a:r>
              <a:rPr lang="en-US" u="sng" dirty="0" smtClean="0">
                <a:hlinkClick r:id="rId8"/>
              </a:rPr>
              <a:t>annajlea@hotmail.com</a:t>
            </a:r>
            <a:endParaRPr lang="en-US" dirty="0"/>
          </a:p>
          <a:p>
            <a:r>
              <a:rPr lang="en-US" dirty="0"/>
              <a:t>Phone: </a:t>
            </a:r>
            <a:r>
              <a:rPr lang="en-US" dirty="0" smtClean="0"/>
              <a:t>		 +</a:t>
            </a:r>
            <a:r>
              <a:rPr lang="en-US" dirty="0"/>
              <a:t>44 7775 628 691</a:t>
            </a:r>
          </a:p>
          <a:p>
            <a:endParaRPr lang="en-GB" i="1" dirty="0"/>
          </a:p>
          <a:p>
            <a:endParaRPr lang="en-GB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514608" y="4987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89" y="1109648"/>
            <a:ext cx="5667073" cy="43396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" b="728"/>
          <a:stretch/>
        </p:blipFill>
        <p:spPr>
          <a:xfrm>
            <a:off x="11413067" y="6399811"/>
            <a:ext cx="778933" cy="4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14991</TotalTime>
  <Words>820</Words>
  <Application>Microsoft Macintosh PowerPoint</Application>
  <PresentationFormat>Widescreen</PresentationFormat>
  <Paragraphs>97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Al Nile</vt:lpstr>
      <vt:lpstr>Arial</vt:lpstr>
      <vt:lpstr>Calibri</vt:lpstr>
      <vt:lpstr>Calibri Light</vt:lpstr>
      <vt:lpstr>Century Gothic</vt:lpstr>
      <vt:lpstr>Times New Roman</vt:lpstr>
      <vt:lpstr>Retrospect</vt:lpstr>
      <vt:lpstr>  British Female Competition Skydiving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lindsley</dc:creator>
  <cp:lastModifiedBy>Microsoft Office User</cp:lastModifiedBy>
  <cp:revision>191</cp:revision>
  <dcterms:created xsi:type="dcterms:W3CDTF">2013-07-15T20:26:09Z</dcterms:created>
  <dcterms:modified xsi:type="dcterms:W3CDTF">2022-03-28T19:46:01Z</dcterms:modified>
</cp:coreProperties>
</file>